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7" r:id="rId2"/>
    <p:sldId id="278" r:id="rId3"/>
    <p:sldId id="279" r:id="rId4"/>
    <p:sldId id="280" r:id="rId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7E69E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3324" autoAdjust="0"/>
  </p:normalViewPr>
  <p:slideViewPr>
    <p:cSldViewPr snapToGrid="0">
      <p:cViewPr varScale="1">
        <p:scale>
          <a:sx n="67" d="100"/>
          <a:sy n="67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1D209-B4D5-4825-A7FC-CFDDC87D8A41}" type="datetimeFigureOut">
              <a:rPr lang="pt-BR" smtClean="0"/>
              <a:t>28/04/2023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6BBA2-8E55-40A2-8318-39661AB8E7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495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R" dirty="0"/>
              <a:t>Novo site MBV totalmente remodelado e com uma nova feature que estávamos muito empolgados pra lançar: cadastro online!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R" dirty="0"/>
              <a:t>Mas os números de cadastro não estavam tão altos quanto esperávamos, ainda estavam usando bastante o cadastro por telefone.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R" dirty="0"/>
              <a:t>Objetivo: Garantir que a experiência do usuários no novo site do Muito Bem Vindo estivesse fluída e eficiente, principalmente na etapa de cadastro.</a:t>
            </a:r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9E4E-1947-4E6F-A03D-AEA649D6256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40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R" dirty="0"/>
              <a:t>Usamos uma ferramenta chamada Hotjar para analisar os dados de acesso e os comportamentos de usuários reais no site do MBV, ela permite que a gente assista gravações de tela de usuários, veja mapas de calor e tenha acesso também a dados numéricos de navegação na página, o que nos ajuda muito a entender o que pode estar impedindo uma navegação orgânica nos nossos sites.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R" dirty="0"/>
              <a:t>Com o apoio da ferramenta, assistimos videos de pessoas realizando o cadastro e identificamos problemas de interface com a página de cadastro que estavam inviabilizando a finalização como x, y e z.. Estes e outros pontos foram ajustados ao longo de Sprints da Squad de digital e tivemos uma melhoria significativa com a nova navegação: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9E4E-1947-4E6F-A03D-AEA649D6256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61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R" dirty="0"/>
              <a:t>O time de P</a:t>
            </a:r>
            <a:r>
              <a:rPr lang="en-US" dirty="0"/>
              <a:t>a</a:t>
            </a:r>
            <a:r>
              <a:rPr lang="en-BR" dirty="0"/>
              <a:t>tient Experience segue analisando dados usando diferentes ferramentas e analisando diferentes frentes, como UX/UI, SEO e Análise de dados, buscando sempre a melhoria contínua das nossas soluções digitais usando metodologias ágeis</a:t>
            </a:r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9E4E-1947-4E6F-A03D-AEA649D6256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12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ADEFAE8-28BF-28DF-03AA-C133C8950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1290-B24E-7DDA-D043-60836317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54E18-94E8-A25E-DCA0-DE6088E16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1C04-00BF-C021-0C8D-C89946C6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B72D-D2CE-61F2-8B61-80A32836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23246-6D20-3DB7-228E-E798F5B9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0479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F4BB42-B4C2-4EB5-CF3C-6AA17CA18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8D9BE-4A48-7389-AE05-CD8F2C57A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C1FB6-6547-D2C8-6A96-DA8F2B9C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FEA44-ADA6-71AA-5C56-E3EF25F1F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4971-43E1-A399-D8C3-01EC550FC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009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AF1D595-FFC6-F9E7-139E-395DB7120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funnel chart&#10;&#10;Description automatically generated">
            <a:extLst>
              <a:ext uri="{FF2B5EF4-FFF2-40B4-BE49-F238E27FC236}">
                <a16:creationId xmlns:a16="http://schemas.microsoft.com/office/drawing/2014/main" id="{0E447195-7E2C-7EA4-A1B1-6CF3283335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522B97-70E0-7C26-6FAB-441359168D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8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7CEA-8AE8-6355-CE16-BC415AF8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FB755-06D2-4F44-D3B1-0EC963B81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988E7-A3A7-FF06-FE4F-C308C3F5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40A89-0BBE-2F36-11B9-499C4EE46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96E43-4201-CDD9-D14A-74EFFBCE4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691D6-89E0-B032-3A7A-4E65B06D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B0DD2-3903-8323-C8EA-B7CEA396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1B685-9C5B-1BED-B7C8-491ABC392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1051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CC74-B84F-BA61-C094-8BFF108C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EFBCF-E245-1DEB-E01C-76F4B5BD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7393D-DA7D-30BA-D002-632D4BCF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5D1CE-71D9-36D4-A397-F99368F0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390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645-35CC-AC9F-349E-D332AB08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A3449-AF7E-6BFB-7E8E-D09693D4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4324B-0008-46D6-3B97-8C35732B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5835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A47B-5691-788F-4F2E-BC69D475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3417D-6B52-0D96-1602-CFC90FC4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6C47-AA94-F1A6-E0E9-EE0EF4E1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C0178-3FE1-7F43-3396-F59A0AF0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9C152-13B4-9D41-4690-A2C40C4D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DB994-C2AC-133A-D9BB-F6F424DF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071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E6EB-66F3-9190-E7E8-F7D0053B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F9D40-A6C4-AA89-3E91-CB3792E8B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040F6-6AE9-216E-1DB9-5006AED46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03A67-7E83-09D3-14BC-6125C342E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546CB-A066-1CAF-302B-07E6CF36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94239-0A1E-E38A-D53D-241B2F5D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9992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5A819-B55B-DB36-3C09-DF5291B1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8486-2050-F178-6DDD-39A28A802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4A525-50F6-BCE5-E30D-4F56389F8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D4199-0149-DF48-8411-67E7EA939E61}" type="datetimeFigureOut">
              <a:rPr lang="en-BR" smtClean="0"/>
              <a:t>04/28/2023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35E1C-1043-D65A-0058-8A7572D36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687DE-C4EF-34B2-D41B-D93D47FF5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5529C-694A-1345-A137-08200EE79D38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911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1344C-D604-FD1E-A406-46C183CDDBFC}"/>
              </a:ext>
            </a:extLst>
          </p:cNvPr>
          <p:cNvSpPr txBox="1"/>
          <p:nvPr/>
        </p:nvSpPr>
        <p:spPr>
          <a:xfrm>
            <a:off x="447260" y="1793263"/>
            <a:ext cx="5444254" cy="2893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2800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ANÁLISE 1</a:t>
            </a:r>
          </a:p>
          <a:p>
            <a:r>
              <a:rPr lang="pt-BR" sz="3200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Melhoria de experiência usando dados de mundo real</a:t>
            </a:r>
          </a:p>
          <a:p>
            <a:endParaRPr lang="pt-BR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  <a:p>
            <a:r>
              <a:rPr lang="pt-BR" b="1" dirty="0" err="1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Carolinne</a:t>
            </a:r>
            <a:r>
              <a:rPr lang="pt-BR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 Botelho e </a:t>
            </a:r>
            <a:br>
              <a:rPr lang="pt-BR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</a:br>
            <a:r>
              <a:rPr lang="pt-BR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Maria Elisa França</a:t>
            </a:r>
            <a:br>
              <a:rPr lang="pt-BR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</a:br>
            <a:br>
              <a:rPr lang="pt-BR" b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</a:br>
            <a:r>
              <a:rPr lang="pt-BR" i="1" dirty="0" err="1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Patient</a:t>
            </a:r>
            <a:r>
              <a:rPr lang="pt-BR" i="1" dirty="0">
                <a:solidFill>
                  <a:srgbClr val="7E69E0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 Experience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D0F210-8B4A-11CC-2775-CDBA77FE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387" y="3429000"/>
            <a:ext cx="1562100" cy="200977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8E03893-1910-43E3-A063-6167F66D3AEC}"/>
              </a:ext>
            </a:extLst>
          </p:cNvPr>
          <p:cNvSpPr/>
          <p:nvPr/>
        </p:nvSpPr>
        <p:spPr>
          <a:xfrm>
            <a:off x="228600" y="3800475"/>
            <a:ext cx="2314575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E876F2E8-550C-331C-2714-3037E4A6ABE3}"/>
              </a:ext>
            </a:extLst>
          </p:cNvPr>
          <p:cNvCxnSpPr>
            <a:stCxn id="5" idx="6"/>
          </p:cNvCxnSpPr>
          <p:nvPr/>
        </p:nvCxnSpPr>
        <p:spPr>
          <a:xfrm>
            <a:off x="2543175" y="4000500"/>
            <a:ext cx="6262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69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8B115-B508-C352-4DE5-E16D534343BF}"/>
              </a:ext>
            </a:extLst>
          </p:cNvPr>
          <p:cNvGrpSpPr/>
          <p:nvPr/>
        </p:nvGrpSpPr>
        <p:grpSpPr>
          <a:xfrm>
            <a:off x="-1001493" y="900634"/>
            <a:ext cx="9008535" cy="4972943"/>
            <a:chOff x="-1001493" y="942528"/>
            <a:chExt cx="9008535" cy="4972943"/>
          </a:xfrm>
        </p:grpSpPr>
        <p:pic>
          <p:nvPicPr>
            <p:cNvPr id="10" name="Picture 9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3451547-8727-2824-A4E6-DCC74ACD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35629"/>
              <a:ext cx="6942082" cy="3586741"/>
            </a:xfrm>
            <a:prstGeom prst="rect">
              <a:avLst/>
            </a:prstGeom>
          </p:spPr>
        </p:pic>
        <p:pic>
          <p:nvPicPr>
            <p:cNvPr id="1028" name="Picture 4" descr="Apple Macbook Pro Laptop Mockup - Free image on Pixabay">
              <a:extLst>
                <a:ext uri="{FF2B5EF4-FFF2-40B4-BE49-F238E27FC236}">
                  <a16:creationId xmlns:a16="http://schemas.microsoft.com/office/drawing/2014/main" id="{6D1FBBD7-B98E-FFA9-B9B2-6522BBB4B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16"/>
            <a:stretch/>
          </p:blipFill>
          <p:spPr bwMode="auto">
            <a:xfrm>
              <a:off x="-1001493" y="942528"/>
              <a:ext cx="9008535" cy="4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pple Macbook Pro Laptop Mockup - Free image on Pixabay">
              <a:extLst>
                <a:ext uri="{FF2B5EF4-FFF2-40B4-BE49-F238E27FC236}">
                  <a16:creationId xmlns:a16="http://schemas.microsoft.com/office/drawing/2014/main" id="{9817E357-1522-1E16-BA48-AE35C7F95E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17"/>
            <a:stretch/>
          </p:blipFill>
          <p:spPr bwMode="auto">
            <a:xfrm>
              <a:off x="-1001493" y="4500654"/>
              <a:ext cx="9008535" cy="1414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ound Diagonal Corner Rectangle 12">
            <a:extLst>
              <a:ext uri="{FF2B5EF4-FFF2-40B4-BE49-F238E27FC236}">
                <a16:creationId xmlns:a16="http://schemas.microsoft.com/office/drawing/2014/main" id="{59C6E735-5D39-EF83-6B35-89BD379AF002}"/>
              </a:ext>
            </a:extLst>
          </p:cNvPr>
          <p:cNvSpPr/>
          <p:nvPr/>
        </p:nvSpPr>
        <p:spPr>
          <a:xfrm>
            <a:off x="2232837" y="5312144"/>
            <a:ext cx="8038214" cy="1254642"/>
          </a:xfrm>
          <a:prstGeom prst="round2DiagRect">
            <a:avLst/>
          </a:prstGeom>
          <a:solidFill>
            <a:srgbClr val="C5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FF38089-3B0A-3D1B-96C8-D646D01374FC}"/>
              </a:ext>
            </a:extLst>
          </p:cNvPr>
          <p:cNvSpPr/>
          <p:nvPr/>
        </p:nvSpPr>
        <p:spPr>
          <a:xfrm>
            <a:off x="4147279" y="5848177"/>
            <a:ext cx="5935565" cy="182575"/>
          </a:xfrm>
          <a:prstGeom prst="roundRect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4058EF-C0F8-DFCF-C602-CEEAC4364C76}"/>
              </a:ext>
            </a:extLst>
          </p:cNvPr>
          <p:cNvSpPr/>
          <p:nvPr/>
        </p:nvSpPr>
        <p:spPr>
          <a:xfrm>
            <a:off x="3025963" y="6148785"/>
            <a:ext cx="2741792" cy="182575"/>
          </a:xfrm>
          <a:prstGeom prst="roundRect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3E7804-3EF3-B8AA-5F3F-065F4B9F2906}"/>
              </a:ext>
            </a:extLst>
          </p:cNvPr>
          <p:cNvSpPr txBox="1"/>
          <p:nvPr/>
        </p:nvSpPr>
        <p:spPr>
          <a:xfrm>
            <a:off x="2402958" y="5490849"/>
            <a:ext cx="7868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b="1" dirty="0">
                <a:latin typeface="Avenir Blac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NOSSO OBJETIVO</a:t>
            </a:r>
          </a:p>
          <a:p>
            <a:pPr algn="ctr"/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Garantir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que a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experiência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do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usuário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no novo site do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Muito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Bem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Vindo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estivesse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fluída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eficiente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principalmente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na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etapa</a:t>
            </a:r>
            <a:r>
              <a:rPr lang="en-US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de </a:t>
            </a:r>
            <a:r>
              <a:rPr lang="en-US" dirty="0" err="1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cadastro</a:t>
            </a:r>
            <a:endParaRPr lang="en-BR" dirty="0">
              <a:latin typeface="Avenir Book" panose="02000503020000020003" pitchFamily="2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8D934-C833-29B7-1D2C-7E09D44DDFD3}"/>
              </a:ext>
            </a:extLst>
          </p:cNvPr>
          <p:cNvSpPr txBox="1"/>
          <p:nvPr/>
        </p:nvSpPr>
        <p:spPr>
          <a:xfrm>
            <a:off x="298173" y="131489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De onde partimos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7203A-2E58-CFD1-59CB-67D9547E3E17}"/>
              </a:ext>
            </a:extLst>
          </p:cNvPr>
          <p:cNvSpPr txBox="1"/>
          <p:nvPr/>
        </p:nvSpPr>
        <p:spPr>
          <a:xfrm>
            <a:off x="7517233" y="2638600"/>
            <a:ext cx="40359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lac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NOVIDADES NO AR</a:t>
            </a:r>
          </a:p>
          <a:p>
            <a:pPr algn="ctr"/>
            <a:r>
              <a:rPr lang="en-B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Site do Muito Bem Vindo foi completamente remodelado e conta com </a:t>
            </a:r>
            <a:r>
              <a:rPr lang="en-BR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 Oblique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nova feature de cadastro online! </a:t>
            </a:r>
            <a:r>
              <a:rPr lang="en-B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Previamente a única forma de cadastro era via telefone.</a:t>
            </a:r>
          </a:p>
        </p:txBody>
      </p:sp>
    </p:spTree>
    <p:extLst>
      <p:ext uri="{BB962C8B-B14F-4D97-AF65-F5344CB8AC3E}">
        <p14:creationId xmlns:p14="http://schemas.microsoft.com/office/powerpoint/2010/main" val="93636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EB92CAE-C985-E748-E65B-C0597407E7D8}"/>
              </a:ext>
            </a:extLst>
          </p:cNvPr>
          <p:cNvGrpSpPr/>
          <p:nvPr/>
        </p:nvGrpSpPr>
        <p:grpSpPr>
          <a:xfrm>
            <a:off x="1507539" y="3440496"/>
            <a:ext cx="2598232" cy="830997"/>
            <a:chOff x="1294508" y="3948494"/>
            <a:chExt cx="2598232" cy="83099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F929501-58C3-4F09-ABB7-1A1FC7D5BA7C}"/>
                </a:ext>
              </a:extLst>
            </p:cNvPr>
            <p:cNvSpPr/>
            <p:nvPr/>
          </p:nvSpPr>
          <p:spPr>
            <a:xfrm>
              <a:off x="1521945" y="4537604"/>
              <a:ext cx="2096113" cy="182575"/>
            </a:xfrm>
            <a:prstGeom prst="roundRect">
              <a:avLst>
                <a:gd name="adj" fmla="val 50000"/>
              </a:avLst>
            </a:prstGeom>
            <a:solidFill>
              <a:srgbClr val="FFD966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E7734-2C65-9EE4-50B4-685DBD2970DA}"/>
                </a:ext>
              </a:extLst>
            </p:cNvPr>
            <p:cNvSpPr txBox="1"/>
            <p:nvPr/>
          </p:nvSpPr>
          <p:spPr>
            <a:xfrm>
              <a:off x="1294508" y="3948494"/>
              <a:ext cx="25982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Heavy" panose="02000503020000020003" pitchFamily="2" charset="0"/>
                  <a:ea typeface="Noto Sans" panose="020B0502040504020204" pitchFamily="34" charset="0"/>
                  <a:cs typeface="Noto Sans" panose="020B0502040504020204" pitchFamily="34" charset="0"/>
                </a:rPr>
                <a:t>Identificamos pontos de melhoria importantes na interface do cadastro:</a:t>
              </a:r>
            </a:p>
          </p:txBody>
        </p:sp>
      </p:grp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67008F71-53DC-20DF-F8FE-C9EBABCBA142}"/>
              </a:ext>
            </a:extLst>
          </p:cNvPr>
          <p:cNvSpPr/>
          <p:nvPr/>
        </p:nvSpPr>
        <p:spPr>
          <a:xfrm>
            <a:off x="232343" y="1146324"/>
            <a:ext cx="5148624" cy="1989804"/>
          </a:xfrm>
          <a:prstGeom prst="round2DiagRect">
            <a:avLst/>
          </a:prstGeom>
          <a:solidFill>
            <a:srgbClr val="C5D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8ABAF1-05D0-26AC-586D-279DA1ECCAED}"/>
              </a:ext>
            </a:extLst>
          </p:cNvPr>
          <p:cNvGrpSpPr/>
          <p:nvPr/>
        </p:nvGrpSpPr>
        <p:grpSpPr>
          <a:xfrm>
            <a:off x="4005200" y="1210775"/>
            <a:ext cx="9008535" cy="4972943"/>
            <a:chOff x="-1001493" y="900634"/>
            <a:chExt cx="9008535" cy="4972943"/>
          </a:xfrm>
        </p:grpSpPr>
        <p:pic>
          <p:nvPicPr>
            <p:cNvPr id="3074" name="Picture 2" descr="[video-to-gif output image]">
              <a:extLst>
                <a:ext uri="{FF2B5EF4-FFF2-40B4-BE49-F238E27FC236}">
                  <a16:creationId xmlns:a16="http://schemas.microsoft.com/office/drawing/2014/main" id="{6AE353F6-6A6A-C979-1971-8BE3EF005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572761"/>
              <a:ext cx="6692900" cy="3703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pple Macbook Pro Laptop Mockup - Free image on Pixabay">
              <a:extLst>
                <a:ext uri="{FF2B5EF4-FFF2-40B4-BE49-F238E27FC236}">
                  <a16:creationId xmlns:a16="http://schemas.microsoft.com/office/drawing/2014/main" id="{6D1FBBD7-B98E-FFA9-B9B2-6522BBB4B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216"/>
            <a:stretch/>
          </p:blipFill>
          <p:spPr bwMode="auto">
            <a:xfrm>
              <a:off x="-1001493" y="900634"/>
              <a:ext cx="9008535" cy="4279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pple Macbook Pro Laptop Mockup - Free image on Pixabay">
              <a:extLst>
                <a:ext uri="{FF2B5EF4-FFF2-40B4-BE49-F238E27FC236}">
                  <a16:creationId xmlns:a16="http://schemas.microsoft.com/office/drawing/2014/main" id="{9817E357-1522-1E16-BA48-AE35C7F95E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17"/>
            <a:stretch/>
          </p:blipFill>
          <p:spPr bwMode="auto">
            <a:xfrm>
              <a:off x="-1001493" y="4458760"/>
              <a:ext cx="9008535" cy="1414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8D934-C833-29B7-1D2C-7E09D44DDFD3}"/>
              </a:ext>
            </a:extLst>
          </p:cNvPr>
          <p:cNvSpPr txBox="1"/>
          <p:nvPr/>
        </p:nvSpPr>
        <p:spPr>
          <a:xfrm>
            <a:off x="298173" y="131489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Entendendo o cenário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7203A-2E58-CFD1-59CB-67D9547E3E17}"/>
              </a:ext>
            </a:extLst>
          </p:cNvPr>
          <p:cNvSpPr txBox="1"/>
          <p:nvPr/>
        </p:nvSpPr>
        <p:spPr>
          <a:xfrm>
            <a:off x="392301" y="1288574"/>
            <a:ext cx="45521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b="1" dirty="0">
                <a:latin typeface="Avenir Blac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NOSSA ANÁLISE</a:t>
            </a:r>
          </a:p>
          <a:p>
            <a:pPr algn="ctr"/>
            <a:r>
              <a:rPr lang="en-BR" dirty="0">
                <a:latin typeface="Avenir Boo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Usando uma ferramenta chamada Hotjar, conseguimos analisar o comportamento de usuários reais dentro do site por meio de </a:t>
            </a:r>
            <a:r>
              <a:rPr lang="en-BR" b="1" dirty="0">
                <a:latin typeface="Avenir Heavy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gravações de tela, mapas de calor e dados numéricos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1E6F9F-026B-46AB-2E0B-7BDAAEFC2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370" y="3359379"/>
            <a:ext cx="912114" cy="9121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B28A7E0-775C-2F0A-FC8B-378DAA5F7D50}"/>
              </a:ext>
            </a:extLst>
          </p:cNvPr>
          <p:cNvSpPr txBox="1"/>
          <p:nvPr/>
        </p:nvSpPr>
        <p:spPr>
          <a:xfrm>
            <a:off x="377296" y="4352494"/>
            <a:ext cx="451334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50" indent="-141750">
              <a:spcAft>
                <a:spcPts val="3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Botão de ‘próximo’ se confundia com o de retorno</a:t>
            </a:r>
          </a:p>
          <a:p>
            <a:pPr marL="141750" indent="-141750">
              <a:spcAft>
                <a:spcPts val="3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Não indicava qual item estava incorreto nos dados</a:t>
            </a:r>
          </a:p>
          <a:p>
            <a:pPr marL="141750" indent="-141750">
              <a:spcAft>
                <a:spcPts val="3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Menu dropdown de medicamentos não funcionava como esperado</a:t>
            </a:r>
          </a:p>
          <a:p>
            <a:pPr marL="141750" indent="-141750">
              <a:spcAft>
                <a:spcPts val="3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Itens obrigatórios não sinalizados</a:t>
            </a:r>
          </a:p>
          <a:p>
            <a:pPr marL="141750" indent="-141750">
              <a:spcAft>
                <a:spcPts val="3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Entre outros</a:t>
            </a:r>
          </a:p>
        </p:txBody>
      </p:sp>
    </p:spTree>
    <p:extLst>
      <p:ext uri="{BB962C8B-B14F-4D97-AF65-F5344CB8AC3E}">
        <p14:creationId xmlns:p14="http://schemas.microsoft.com/office/powerpoint/2010/main" val="416220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8D934-C833-29B7-1D2C-7E09D44DDFD3}"/>
              </a:ext>
            </a:extLst>
          </p:cNvPr>
          <p:cNvSpPr txBox="1"/>
          <p:nvPr/>
        </p:nvSpPr>
        <p:spPr>
          <a:xfrm>
            <a:off x="298173" y="131489"/>
            <a:ext cx="68381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3600" b="1" dirty="0">
                <a:solidFill>
                  <a:srgbClr val="4B4B4B"/>
                </a:solidFill>
                <a:latin typeface="Noto Sans Cond SemBd" panose="020B0502040504020204" pitchFamily="34" charset="0"/>
                <a:ea typeface="Noto Sans Cond SemBd" panose="020B0502040504020204" pitchFamily="34" charset="0"/>
                <a:cs typeface="Noto Sans Cond SemBd" panose="020B0502040504020204" pitchFamily="34" charset="0"/>
              </a:rPr>
              <a:t>Como agimos</a:t>
            </a:r>
            <a:endParaRPr lang="en-BR" sz="3600" b="1" dirty="0">
              <a:solidFill>
                <a:srgbClr val="7E69E0"/>
              </a:solidFill>
              <a:latin typeface="Noto Sans Cond SemBd" panose="020B0502040504020204" pitchFamily="34" charset="0"/>
              <a:ea typeface="Noto Sans Cond SemBd" panose="020B0502040504020204" pitchFamily="34" charset="0"/>
              <a:cs typeface="Noto Sans Cond SemBd" panose="020B0502040504020204" pitchFamily="34" charset="0"/>
            </a:endParaRPr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A190E7D2-5A06-CC4D-377A-DE58DB76F49A}"/>
              </a:ext>
            </a:extLst>
          </p:cNvPr>
          <p:cNvSpPr/>
          <p:nvPr/>
        </p:nvSpPr>
        <p:spPr>
          <a:xfrm>
            <a:off x="4348527" y="1836537"/>
            <a:ext cx="2985683" cy="2116076"/>
          </a:xfrm>
          <a:prstGeom prst="round2DiagRect">
            <a:avLst/>
          </a:prstGeom>
          <a:solidFill>
            <a:srgbClr val="E5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7ABD8-7032-91FA-A921-8288876ACBEA}"/>
              </a:ext>
            </a:extLst>
          </p:cNvPr>
          <p:cNvSpPr txBox="1"/>
          <p:nvPr/>
        </p:nvSpPr>
        <p:spPr>
          <a:xfrm>
            <a:off x="4806421" y="2014128"/>
            <a:ext cx="2042791" cy="39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b="1" dirty="0">
                <a:latin typeface="Avenir Blac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ANTES</a:t>
            </a:r>
          </a:p>
        </p:txBody>
      </p:sp>
      <p:sp>
        <p:nvSpPr>
          <p:cNvPr id="25" name="Round Diagonal Corner Rectangle 24">
            <a:extLst>
              <a:ext uri="{FF2B5EF4-FFF2-40B4-BE49-F238E27FC236}">
                <a16:creationId xmlns:a16="http://schemas.microsoft.com/office/drawing/2014/main" id="{15466745-C9A1-9422-4A62-A8E15024EE6D}"/>
              </a:ext>
            </a:extLst>
          </p:cNvPr>
          <p:cNvSpPr/>
          <p:nvPr/>
        </p:nvSpPr>
        <p:spPr>
          <a:xfrm>
            <a:off x="7563157" y="1831487"/>
            <a:ext cx="2985683" cy="2116076"/>
          </a:xfrm>
          <a:prstGeom prst="round2DiagRect">
            <a:avLst/>
          </a:prstGeom>
          <a:solidFill>
            <a:srgbClr val="C6D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2BB342-EF5A-2F8E-72B4-3B11369ADD8E}"/>
              </a:ext>
            </a:extLst>
          </p:cNvPr>
          <p:cNvSpPr txBox="1"/>
          <p:nvPr/>
        </p:nvSpPr>
        <p:spPr>
          <a:xfrm>
            <a:off x="7867987" y="2009078"/>
            <a:ext cx="2376022" cy="39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b="1" dirty="0">
                <a:latin typeface="Avenir Blac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DEPOIS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9F47F9-2225-2344-9664-101F249DE701}"/>
              </a:ext>
            </a:extLst>
          </p:cNvPr>
          <p:cNvSpPr txBox="1"/>
          <p:nvPr/>
        </p:nvSpPr>
        <p:spPr>
          <a:xfrm>
            <a:off x="4609900" y="3331828"/>
            <a:ext cx="2514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1400" dirty="0">
                <a:latin typeface="Avenir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Nº DE CADASTROS ONLINE</a:t>
            </a:r>
          </a:p>
          <a:p>
            <a:pPr algn="ctr"/>
            <a:r>
              <a:rPr lang="en-BR" sz="1400" dirty="0">
                <a:latin typeface="Avenir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Agosto/2022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F05D0A-23FC-EABF-3269-ED7BAE91D55A}"/>
              </a:ext>
            </a:extLst>
          </p:cNvPr>
          <p:cNvSpPr txBox="1"/>
          <p:nvPr/>
        </p:nvSpPr>
        <p:spPr>
          <a:xfrm>
            <a:off x="4806420" y="2432841"/>
            <a:ext cx="20427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6000" dirty="0"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9CE7A4-63C6-EC56-10EC-9C6830F8ED8A}"/>
              </a:ext>
            </a:extLst>
          </p:cNvPr>
          <p:cNvSpPr txBox="1"/>
          <p:nvPr/>
        </p:nvSpPr>
        <p:spPr>
          <a:xfrm>
            <a:off x="7824530" y="3327000"/>
            <a:ext cx="2514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1400" dirty="0">
                <a:latin typeface="Avenir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Nº DE CADASTROS ONLINE</a:t>
            </a:r>
          </a:p>
          <a:p>
            <a:pPr algn="ctr"/>
            <a:r>
              <a:rPr lang="en-BR" sz="1400" dirty="0">
                <a:latin typeface="Avenir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Março/2023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561933-956D-30EB-E60F-E88F50C127A8}"/>
              </a:ext>
            </a:extLst>
          </p:cNvPr>
          <p:cNvSpPr txBox="1"/>
          <p:nvPr/>
        </p:nvSpPr>
        <p:spPr>
          <a:xfrm>
            <a:off x="8021050" y="2428013"/>
            <a:ext cx="20427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6000" dirty="0"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70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B1F1956D-60B3-B2F4-36EE-1AD0DED4B09D}"/>
              </a:ext>
            </a:extLst>
          </p:cNvPr>
          <p:cNvGrpSpPr/>
          <p:nvPr/>
        </p:nvGrpSpPr>
        <p:grpSpPr>
          <a:xfrm>
            <a:off x="452041" y="1259612"/>
            <a:ext cx="3362314" cy="4286432"/>
            <a:chOff x="443204" y="1413659"/>
            <a:chExt cx="2710224" cy="3455118"/>
          </a:xfrm>
        </p:grpSpPr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870069D4-9EFE-F8D9-3C01-DB2966BD8E10}"/>
                </a:ext>
              </a:extLst>
            </p:cNvPr>
            <p:cNvCxnSpPr/>
            <p:nvPr/>
          </p:nvCxnSpPr>
          <p:spPr>
            <a:xfrm>
              <a:off x="574538" y="1743289"/>
              <a:ext cx="0" cy="2813094"/>
            </a:xfrm>
            <a:prstGeom prst="line">
              <a:avLst/>
            </a:prstGeom>
            <a:ln w="19050">
              <a:solidFill>
                <a:srgbClr val="E5EF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6DA255A-1110-E06C-2192-158F6990908A}"/>
                </a:ext>
              </a:extLst>
            </p:cNvPr>
            <p:cNvGrpSpPr/>
            <p:nvPr/>
          </p:nvGrpSpPr>
          <p:grpSpPr>
            <a:xfrm>
              <a:off x="927228" y="1413659"/>
              <a:ext cx="2226200" cy="3455118"/>
              <a:chOff x="320434" y="1238388"/>
              <a:chExt cx="2873618" cy="4459926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5848B30-9B0C-7315-533D-A273385F8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2720" y="3603596"/>
                <a:ext cx="912114" cy="912114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5B5F5E3C-47FC-7338-04F4-9AA42F9C6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0606" y="2474718"/>
                <a:ext cx="912114" cy="912114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10B200E1-DD32-849F-F265-341058B32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001" y="123838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BDF5B51-14FC-70AB-5AA1-2FEABC051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20434" y="478391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E984A36-6B91-64F8-2FD0-D8B1A81DD47C}"/>
                  </a:ext>
                </a:extLst>
              </p:cNvPr>
              <p:cNvSpPr txBox="1"/>
              <p:nvPr/>
            </p:nvSpPr>
            <p:spPr>
              <a:xfrm>
                <a:off x="1293544" y="1373565"/>
                <a:ext cx="1250665" cy="544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B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lack" panose="02000503020000020003" pitchFamily="2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ANÁLISES DE DADOS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FCC64B-A569-0638-B3B4-552BB236E7C7}"/>
                  </a:ext>
                </a:extLst>
              </p:cNvPr>
              <p:cNvSpPr txBox="1"/>
              <p:nvPr/>
            </p:nvSpPr>
            <p:spPr>
              <a:xfrm>
                <a:off x="1293544" y="2722283"/>
                <a:ext cx="1900508" cy="320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B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lack" panose="02000503020000020003" pitchFamily="2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PRIORIZAÇÃO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C534CC-3C15-F692-42B2-9D4526CD03DF}"/>
                  </a:ext>
                </a:extLst>
              </p:cNvPr>
              <p:cNvSpPr txBox="1"/>
              <p:nvPr/>
            </p:nvSpPr>
            <p:spPr>
              <a:xfrm>
                <a:off x="1293545" y="3734322"/>
                <a:ext cx="1458626" cy="544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B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lack" panose="02000503020000020003" pitchFamily="2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TRABALHO EM EQUIPE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D4361E-5337-5D8A-19E9-C2BEE8F3742E}"/>
                  </a:ext>
                </a:extLst>
              </p:cNvPr>
              <p:cNvSpPr txBox="1"/>
              <p:nvPr/>
            </p:nvSpPr>
            <p:spPr>
              <a:xfrm>
                <a:off x="1293544" y="4997108"/>
                <a:ext cx="1458626" cy="544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B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lack" panose="02000503020000020003" pitchFamily="2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MELHORIA</a:t>
                </a:r>
              </a:p>
              <a:p>
                <a:r>
                  <a:rPr lang="en-B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venir Black" panose="02000503020000020003" pitchFamily="2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CONTÍNUA</a:t>
                </a: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B000070-4D65-A145-4722-0AC1C0D54437}"/>
                </a:ext>
              </a:extLst>
            </p:cNvPr>
            <p:cNvSpPr/>
            <p:nvPr/>
          </p:nvSpPr>
          <p:spPr>
            <a:xfrm>
              <a:off x="443204" y="1611955"/>
              <a:ext cx="262669" cy="262669"/>
            </a:xfrm>
            <a:prstGeom prst="ellipse">
              <a:avLst/>
            </a:prstGeom>
            <a:solidFill>
              <a:srgbClr val="C6D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400" dirty="0"/>
                <a:t>1</a:t>
              </a:r>
              <a:endParaRPr lang="en-BR" sz="160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67ACFAD-8161-5790-6D9A-8B8782751BC2}"/>
                </a:ext>
              </a:extLst>
            </p:cNvPr>
            <p:cNvSpPr/>
            <p:nvPr/>
          </p:nvSpPr>
          <p:spPr>
            <a:xfrm>
              <a:off x="443204" y="2544284"/>
              <a:ext cx="262669" cy="262669"/>
            </a:xfrm>
            <a:prstGeom prst="ellipse">
              <a:avLst/>
            </a:prstGeom>
            <a:solidFill>
              <a:srgbClr val="C6D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400" dirty="0"/>
                <a:t>2</a:t>
              </a: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8BC63C0-AF05-E28D-1C47-38D70238B315}"/>
                </a:ext>
              </a:extLst>
            </p:cNvPr>
            <p:cNvSpPr/>
            <p:nvPr/>
          </p:nvSpPr>
          <p:spPr>
            <a:xfrm>
              <a:off x="443204" y="3476613"/>
              <a:ext cx="262669" cy="262669"/>
            </a:xfrm>
            <a:prstGeom prst="ellipse">
              <a:avLst/>
            </a:prstGeom>
            <a:solidFill>
              <a:srgbClr val="C6D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400" dirty="0"/>
                <a:t>3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2D4594F9-A581-E52D-5B0C-30E779D1B28E}"/>
                </a:ext>
              </a:extLst>
            </p:cNvPr>
            <p:cNvSpPr/>
            <p:nvPr/>
          </p:nvSpPr>
          <p:spPr>
            <a:xfrm>
              <a:off x="443204" y="4408942"/>
              <a:ext cx="262669" cy="262669"/>
            </a:xfrm>
            <a:prstGeom prst="ellipse">
              <a:avLst/>
            </a:prstGeom>
            <a:solidFill>
              <a:srgbClr val="C6D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400" dirty="0"/>
                <a:t>4</a:t>
              </a:r>
              <a:endParaRPr lang="en-BR" sz="2000" dirty="0"/>
            </a:p>
          </p:txBody>
        </p:sp>
      </p:grpSp>
      <p:sp>
        <p:nvSpPr>
          <p:cNvPr id="1030" name="Round Diagonal Corner Rectangle 1029">
            <a:extLst>
              <a:ext uri="{FF2B5EF4-FFF2-40B4-BE49-F238E27FC236}">
                <a16:creationId xmlns:a16="http://schemas.microsoft.com/office/drawing/2014/main" id="{42B07DDE-2C78-4E0E-9B76-4C787EDD7865}"/>
              </a:ext>
            </a:extLst>
          </p:cNvPr>
          <p:cNvSpPr/>
          <p:nvPr/>
        </p:nvSpPr>
        <p:spPr>
          <a:xfrm>
            <a:off x="4348527" y="4122537"/>
            <a:ext cx="2985683" cy="2116076"/>
          </a:xfrm>
          <a:prstGeom prst="round2DiagRect">
            <a:avLst/>
          </a:prstGeom>
          <a:solidFill>
            <a:srgbClr val="E5E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EAE16D31-03C6-6A34-25CB-5B77C5012F64}"/>
              </a:ext>
            </a:extLst>
          </p:cNvPr>
          <p:cNvSpPr txBox="1"/>
          <p:nvPr/>
        </p:nvSpPr>
        <p:spPr>
          <a:xfrm>
            <a:off x="4806421" y="4300128"/>
            <a:ext cx="2042791" cy="39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b="1" dirty="0">
                <a:latin typeface="Avenir Blac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ANTES</a:t>
            </a:r>
          </a:p>
        </p:txBody>
      </p:sp>
      <p:sp>
        <p:nvSpPr>
          <p:cNvPr id="1032" name="Round Diagonal Corner Rectangle 1031">
            <a:extLst>
              <a:ext uri="{FF2B5EF4-FFF2-40B4-BE49-F238E27FC236}">
                <a16:creationId xmlns:a16="http://schemas.microsoft.com/office/drawing/2014/main" id="{042C67F7-24B4-BD13-EF1C-9A2F9C2FBD81}"/>
              </a:ext>
            </a:extLst>
          </p:cNvPr>
          <p:cNvSpPr/>
          <p:nvPr/>
        </p:nvSpPr>
        <p:spPr>
          <a:xfrm>
            <a:off x="7563157" y="4117487"/>
            <a:ext cx="2985683" cy="2116076"/>
          </a:xfrm>
          <a:prstGeom prst="round2DiagRect">
            <a:avLst/>
          </a:prstGeom>
          <a:solidFill>
            <a:srgbClr val="C6D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9AEAB982-CA31-DFF2-72DE-910540E28A98}"/>
              </a:ext>
            </a:extLst>
          </p:cNvPr>
          <p:cNvSpPr txBox="1"/>
          <p:nvPr/>
        </p:nvSpPr>
        <p:spPr>
          <a:xfrm>
            <a:off x="7867987" y="4295078"/>
            <a:ext cx="2376022" cy="39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b="1" dirty="0">
                <a:latin typeface="Avenir Black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DEPOIS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9ADF17C-B2B4-5886-8BCD-B97F8D6BDA15}"/>
              </a:ext>
            </a:extLst>
          </p:cNvPr>
          <p:cNvSpPr txBox="1"/>
          <p:nvPr/>
        </p:nvSpPr>
        <p:spPr>
          <a:xfrm>
            <a:off x="4348527" y="5604381"/>
            <a:ext cx="2985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1400" dirty="0">
                <a:latin typeface="Avenir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TEMPO MÉDIO DE CADASTRO</a:t>
            </a:r>
          </a:p>
          <a:p>
            <a:pPr algn="ctr"/>
            <a:r>
              <a:rPr lang="en-BR" sz="1400" dirty="0">
                <a:latin typeface="Avenir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Agosto/2022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0DB5CDE-048A-F54B-0675-BC80577837AD}"/>
              </a:ext>
            </a:extLst>
          </p:cNvPr>
          <p:cNvSpPr txBox="1"/>
          <p:nvPr/>
        </p:nvSpPr>
        <p:spPr>
          <a:xfrm>
            <a:off x="4806420" y="4651606"/>
            <a:ext cx="20427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6000" dirty="0"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6</a:t>
            </a:r>
            <a:r>
              <a:rPr lang="en-BR" sz="5400" dirty="0"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BR" sz="4000" dirty="0"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min</a:t>
            </a:r>
            <a:endParaRPr lang="en-BR" sz="5400" dirty="0">
              <a:latin typeface="Avenir Medium" panose="02000503020000020003" pitchFamily="2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342C523-586C-EAE1-DA9C-189385C44485}"/>
              </a:ext>
            </a:extLst>
          </p:cNvPr>
          <p:cNvSpPr txBox="1"/>
          <p:nvPr/>
        </p:nvSpPr>
        <p:spPr>
          <a:xfrm>
            <a:off x="7563157" y="5599553"/>
            <a:ext cx="2985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1400" dirty="0">
                <a:latin typeface="Avenir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TEMPO MÉDIO DE CADASTRO</a:t>
            </a:r>
          </a:p>
          <a:p>
            <a:pPr algn="ctr"/>
            <a:r>
              <a:rPr lang="en-BR" sz="1400" dirty="0">
                <a:latin typeface="Avenir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Abril/2023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A5E0DA79-521A-DC8A-7166-DE2B6C23A451}"/>
              </a:ext>
            </a:extLst>
          </p:cNvPr>
          <p:cNvSpPr txBox="1"/>
          <p:nvPr/>
        </p:nvSpPr>
        <p:spPr>
          <a:xfrm>
            <a:off x="8021050" y="4646778"/>
            <a:ext cx="20427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 sz="6000" dirty="0"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  <a:r>
              <a:rPr lang="en-BR" sz="5400" dirty="0"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BR" sz="4000" dirty="0">
                <a:latin typeface="Avenir Medium" panose="02000503020000020003" pitchFamily="2" charset="0"/>
                <a:ea typeface="Noto Sans" panose="020B0502040504020204" pitchFamily="34" charset="0"/>
                <a:cs typeface="Noto Sans" panose="020B0502040504020204" pitchFamily="34" charset="0"/>
              </a:rPr>
              <a:t>min</a:t>
            </a:r>
            <a:endParaRPr lang="en-BR" sz="5400" dirty="0">
              <a:latin typeface="Avenir Medium" panose="02000503020000020003" pitchFamily="2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038" name="Graphic 1037">
            <a:extLst>
              <a:ext uri="{FF2B5EF4-FFF2-40B4-BE49-F238E27FC236}">
                <a16:creationId xmlns:a16="http://schemas.microsoft.com/office/drawing/2014/main" id="{36C00953-094B-3EF5-80F9-D1AB56C39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2717" y="4122697"/>
            <a:ext cx="637172" cy="637172"/>
          </a:xfrm>
          <a:prstGeom prst="rect">
            <a:avLst/>
          </a:prstGeom>
        </p:spPr>
      </p:pic>
      <p:pic>
        <p:nvPicPr>
          <p:cNvPr id="1039" name="Graphic 1038">
            <a:extLst>
              <a:ext uri="{FF2B5EF4-FFF2-40B4-BE49-F238E27FC236}">
                <a16:creationId xmlns:a16="http://schemas.microsoft.com/office/drawing/2014/main" id="{CA22E10F-4143-31BE-E4B0-008C18CF01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73089" y="1877982"/>
            <a:ext cx="734879" cy="7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1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7505</TotalTime>
  <Words>448</Words>
  <Application>Microsoft Office PowerPoint</Application>
  <PresentationFormat>Widescreen</PresentationFormat>
  <Paragraphs>56</Paragraphs>
  <Slides>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5" baseType="lpstr">
      <vt:lpstr>Arial</vt:lpstr>
      <vt:lpstr>Avenir</vt:lpstr>
      <vt:lpstr>Avenir Black</vt:lpstr>
      <vt:lpstr>Avenir Book</vt:lpstr>
      <vt:lpstr>Avenir Book Oblique</vt:lpstr>
      <vt:lpstr>Avenir Heavy</vt:lpstr>
      <vt:lpstr>Avenir Medium</vt:lpstr>
      <vt:lpstr>Calibri</vt:lpstr>
      <vt:lpstr>Calibri Light</vt:lpstr>
      <vt:lpstr>Noto Sans Cond SemBd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Sari {GreenewGroup}</dc:creator>
  <cp:lastModifiedBy>Yara  Beckhoff {GreenewGroup}</cp:lastModifiedBy>
  <cp:revision>5</cp:revision>
  <dcterms:created xsi:type="dcterms:W3CDTF">2023-03-24T14:34:27Z</dcterms:created>
  <dcterms:modified xsi:type="dcterms:W3CDTF">2023-04-28T19:05:15Z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2023-03-24T19:45:51Z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1bd1cc2d-413b-407e-b451-c29b4f3659a7</vt:lpwstr>
  </property>
  <property fmtid="{D5CDD505-2E9C-101B-9397-08002B2CF9AE}" pid="8" name="MSIP_Label_4791b42f-c435-42ca-9531-75a3f42aae3d_ContentBits">
    <vt:lpwstr>0</vt:lpwstr>
  </property>
</Properties>
</file>